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Montserrat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  <p:embeddedFont>
      <p:font typeface="Average"/>
      <p:regular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0FDE473-66AA-435B-97FA-2B8C10911C0D}">
  <a:tblStyle styleId="{60FDE473-66AA-435B-97FA-2B8C10911C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bold.fntdata"/><Relationship Id="rId30" Type="http://schemas.openxmlformats.org/officeDocument/2006/relationships/font" Target="fonts/Montserrat-regular.fntdata"/><Relationship Id="rId11" Type="http://schemas.openxmlformats.org/officeDocument/2006/relationships/slide" Target="slides/slide5.xml"/><Relationship Id="rId33" Type="http://schemas.openxmlformats.org/officeDocument/2006/relationships/font" Target="fonts/Montserrat-boldItalic.fntdata"/><Relationship Id="rId10" Type="http://schemas.openxmlformats.org/officeDocument/2006/relationships/slide" Target="slides/slide4.xml"/><Relationship Id="rId32" Type="http://schemas.openxmlformats.org/officeDocument/2006/relationships/font" Target="fonts/Montserrat-italic.fntdata"/><Relationship Id="rId13" Type="http://schemas.openxmlformats.org/officeDocument/2006/relationships/slide" Target="slides/slide7.xml"/><Relationship Id="rId35" Type="http://schemas.openxmlformats.org/officeDocument/2006/relationships/font" Target="fonts/Lato-bold.fntdata"/><Relationship Id="rId12" Type="http://schemas.openxmlformats.org/officeDocument/2006/relationships/slide" Target="slides/slide6.xml"/><Relationship Id="rId34" Type="http://schemas.openxmlformats.org/officeDocument/2006/relationships/font" Target="fonts/Lato-regular.fntdata"/><Relationship Id="rId15" Type="http://schemas.openxmlformats.org/officeDocument/2006/relationships/slide" Target="slides/slide9.xml"/><Relationship Id="rId37" Type="http://schemas.openxmlformats.org/officeDocument/2006/relationships/font" Target="fonts/Lato-boldItalic.fntdata"/><Relationship Id="rId14" Type="http://schemas.openxmlformats.org/officeDocument/2006/relationships/slide" Target="slides/slide8.xml"/><Relationship Id="rId36" Type="http://schemas.openxmlformats.org/officeDocument/2006/relationships/font" Target="fonts/Lato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Average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e4ff9772bc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e4ff9772bc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e2ee504919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e2ee504919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e2ee504919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e2ee504919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2ee504919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2ee504919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e2ee504919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e2ee504919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e2ee504919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e2ee504919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e4ff9772b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e4ff9772b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e4ff9772b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e4ff9772b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e4ff9772b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e4ff9772b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e4ff9772b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e4ff9772b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e4ff9772bc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e4ff9772bc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e4ff9772bc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e4ff9772b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e4ff9772bc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e4ff9772bc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e2ee50491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e2ee50491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e2ee504919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e2ee504919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e2ee50491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e2ee50491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e2ee504919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e2ee504919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e2ee504919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e2ee504919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421125" y="99285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Project 2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Presentation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200"/>
              <a:t>  </a:t>
            </a:r>
            <a:r>
              <a:rPr lang="en-GB" sz="2400"/>
              <a:t>Maze Route</a:t>
            </a:r>
            <a:r>
              <a:rPr lang="en-GB" sz="2400"/>
              <a:t>r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32375" y="3331925"/>
            <a:ext cx="3470700" cy="12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By :   Salma Ahmed  900171008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/>
              <a:t>           Mark George   900183231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500"/>
              <a:t>          Abdallah Abdelnaby  900171494</a:t>
            </a:r>
            <a:endParaRPr sz="1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Filling Example</a:t>
            </a:r>
            <a:endParaRPr/>
          </a:p>
        </p:txBody>
      </p:sp>
      <p:sp>
        <p:nvSpPr>
          <p:cNvPr id="319" name="Google Shape;319;p26"/>
          <p:cNvSpPr txBox="1"/>
          <p:nvPr/>
        </p:nvSpPr>
        <p:spPr>
          <a:xfrm>
            <a:off x="1309250" y="1215725"/>
            <a:ext cx="7356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Back Propagation</a:t>
            </a:r>
            <a:endParaRPr/>
          </a:p>
        </p:txBody>
      </p:sp>
      <p:sp>
        <p:nvSpPr>
          <p:cNvPr id="325" name="Google Shape;325;p27"/>
          <p:cNvSpPr txBox="1"/>
          <p:nvPr/>
        </p:nvSpPr>
        <p:spPr>
          <a:xfrm>
            <a:off x="1309250" y="1215725"/>
            <a:ext cx="73569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Back Propagation is done by the function back_track which return the path in a vector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Similarly to fill_layer, it identify in which case is the target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Stores the current </a:t>
            </a: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target</a:t>
            </a: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cost in variable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Compute the differences between the current target and neighbours and the current target and cell in layer above or below and store the differences in variables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If the neighbour is an obstacle or fill cost is greater than the current cell cost assign very high cost to the difference variable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Else if neighbour value is smaller compute </a:t>
            </a: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difference</a:t>
            </a: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between them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It compares the differences computed and according to min value it updates target and the current target cost push the new target into the path vector.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This is repeated until we reach the source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Back Propagation Code</a:t>
            </a:r>
            <a:endParaRPr/>
          </a:p>
        </p:txBody>
      </p:sp>
      <p:sp>
        <p:nvSpPr>
          <p:cNvPr id="331" name="Google Shape;331;p28"/>
          <p:cNvSpPr txBox="1"/>
          <p:nvPr/>
        </p:nvSpPr>
        <p:spPr>
          <a:xfrm>
            <a:off x="1309250" y="1215725"/>
            <a:ext cx="7356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2" name="Google Shape;33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150" y="883225"/>
            <a:ext cx="8597476" cy="401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Back Propagation code</a:t>
            </a:r>
            <a:endParaRPr/>
          </a:p>
        </p:txBody>
      </p:sp>
      <p:sp>
        <p:nvSpPr>
          <p:cNvPr id="338" name="Google Shape;338;p29"/>
          <p:cNvSpPr txBox="1"/>
          <p:nvPr/>
        </p:nvSpPr>
        <p:spPr>
          <a:xfrm>
            <a:off x="1309250" y="1215725"/>
            <a:ext cx="7356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9" name="Google Shape;33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1833563"/>
            <a:ext cx="7924800" cy="147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Input</a:t>
            </a:r>
            <a:endParaRPr/>
          </a:p>
        </p:txBody>
      </p:sp>
      <p:sp>
        <p:nvSpPr>
          <p:cNvPr id="345" name="Google Shape;345;p30"/>
          <p:cNvSpPr txBox="1"/>
          <p:nvPr/>
        </p:nvSpPr>
        <p:spPr>
          <a:xfrm>
            <a:off x="1309250" y="1215725"/>
            <a:ext cx="7356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Text File which contains the size of the grid, coordinates of the obstacles and coordinates of the nets to be connected.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6" name="Google Shape;34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044950"/>
            <a:ext cx="4422036" cy="291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076125"/>
            <a:ext cx="4267200" cy="28191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Procedure</a:t>
            </a:r>
            <a:endParaRPr/>
          </a:p>
        </p:txBody>
      </p:sp>
      <p:sp>
        <p:nvSpPr>
          <p:cNvPr id="353" name="Google Shape;353;p31"/>
          <p:cNvSpPr txBox="1"/>
          <p:nvPr/>
        </p:nvSpPr>
        <p:spPr>
          <a:xfrm>
            <a:off x="1309250" y="1215725"/>
            <a:ext cx="73569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 read the </a:t>
            </a: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parameters</a:t>
            </a: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from the text file and store obstacles and nets in vectors.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 use nested for loops to loop over the nets stored in 2d struct vector.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 take the </a:t>
            </a: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net in the row as source and the rest of the points in the row as targets.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Initialize layer 1  by 1 and layer 2 by 11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Assign -1 where the obstacles is placed.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Call fill_layer 1 and fill _layer_2 to fill the two grids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Procedure</a:t>
            </a:r>
            <a:endParaRPr/>
          </a:p>
        </p:txBody>
      </p:sp>
      <p:sp>
        <p:nvSpPr>
          <p:cNvPr id="359" name="Google Shape;359;p32"/>
          <p:cNvSpPr txBox="1"/>
          <p:nvPr/>
        </p:nvSpPr>
        <p:spPr>
          <a:xfrm>
            <a:off x="1309250" y="1215725"/>
            <a:ext cx="7356900" cy="3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Call the function back tack to find the path from target to the nearest source in the previous path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Reinitialize layer 1 by 1 and layer 2 by 11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Fill the obstacles with -1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Fill all the points in the path with 0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Push sub path of every two nets connected in the same row  into the  vector full path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Call fill layer function for the two layers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Continue to loop over nets in the same  row to find sub path and push it to full path vector until last net in the row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Then push it to 2d vector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Repeat the same procedure with all rows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Code</a:t>
            </a:r>
            <a:endParaRPr/>
          </a:p>
        </p:txBody>
      </p:sp>
      <p:pic>
        <p:nvPicPr>
          <p:cNvPr id="365" name="Google Shape;36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83225"/>
            <a:ext cx="8991601" cy="410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Code</a:t>
            </a:r>
            <a:endParaRPr/>
          </a:p>
        </p:txBody>
      </p:sp>
      <p:sp>
        <p:nvSpPr>
          <p:cNvPr id="371" name="Google Shape;371;p34"/>
          <p:cNvSpPr txBox="1"/>
          <p:nvPr/>
        </p:nvSpPr>
        <p:spPr>
          <a:xfrm>
            <a:off x="1309250" y="1215725"/>
            <a:ext cx="7356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72" name="Google Shape;37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53400"/>
            <a:ext cx="8461676" cy="329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Output</a:t>
            </a:r>
            <a:endParaRPr/>
          </a:p>
        </p:txBody>
      </p:sp>
      <p:sp>
        <p:nvSpPr>
          <p:cNvPr id="378" name="Google Shape;378;p35"/>
          <p:cNvSpPr txBox="1"/>
          <p:nvPr/>
        </p:nvSpPr>
        <p:spPr>
          <a:xfrm>
            <a:off x="1309250" y="1215725"/>
            <a:ext cx="7356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79" name="Google Shape;37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14525"/>
            <a:ext cx="8839199" cy="9091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Google Shape;38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350" y="3457931"/>
            <a:ext cx="8839201" cy="760080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35"/>
          <p:cNvSpPr txBox="1"/>
          <p:nvPr/>
        </p:nvSpPr>
        <p:spPr>
          <a:xfrm>
            <a:off x="2639300" y="2888675"/>
            <a:ext cx="232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Output 25 x 35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2" name="Google Shape;382;p35"/>
          <p:cNvSpPr txBox="1"/>
          <p:nvPr/>
        </p:nvSpPr>
        <p:spPr>
          <a:xfrm>
            <a:off x="2770900" y="4515425"/>
            <a:ext cx="232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Output 40 x 40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0" y="1792750"/>
            <a:ext cx="4519800" cy="25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Average"/>
              <a:buChar char="●"/>
            </a:pPr>
            <a:r>
              <a:rPr lang="en-GB" sz="20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Technical background</a:t>
            </a:r>
            <a:endParaRPr sz="20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Average"/>
              <a:buChar char="●"/>
            </a:pPr>
            <a:r>
              <a:rPr lang="en-GB" sz="20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D</a:t>
            </a:r>
            <a:r>
              <a:rPr lang="en-GB" sz="20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esign and implementation aspects</a:t>
            </a:r>
            <a:endParaRPr sz="20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Average"/>
              <a:buChar char="●"/>
            </a:pPr>
            <a:r>
              <a:rPr lang="en-GB" sz="20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 Examples </a:t>
            </a:r>
            <a:endParaRPr sz="20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Average"/>
              <a:buChar char="●"/>
            </a:pPr>
            <a:r>
              <a:rPr lang="en-GB" sz="20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Problems/Limitations</a:t>
            </a:r>
            <a:endParaRPr sz="20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000"/>
              <a:buFont typeface="Average"/>
              <a:buChar char="●"/>
            </a:pPr>
            <a:r>
              <a:rPr lang="en-GB" sz="20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Conclusions </a:t>
            </a:r>
            <a:endParaRPr sz="20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Visualization</a:t>
            </a:r>
            <a:endParaRPr/>
          </a:p>
        </p:txBody>
      </p:sp>
      <p:sp>
        <p:nvSpPr>
          <p:cNvPr id="388" name="Google Shape;388;p36"/>
          <p:cNvSpPr txBox="1"/>
          <p:nvPr/>
        </p:nvSpPr>
        <p:spPr>
          <a:xfrm>
            <a:off x="1309250" y="1215725"/>
            <a:ext cx="7356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Limitation</a:t>
            </a:r>
            <a:endParaRPr/>
          </a:p>
        </p:txBody>
      </p:sp>
      <p:sp>
        <p:nvSpPr>
          <p:cNvPr id="394" name="Google Shape;394;p37"/>
          <p:cNvSpPr txBox="1"/>
          <p:nvPr/>
        </p:nvSpPr>
        <p:spPr>
          <a:xfrm>
            <a:off x="1184900" y="1464400"/>
            <a:ext cx="73569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When running  large sizes on visual studio it crashes as our code algorithm has a complexity of n^3 log(n)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Conclusion</a:t>
            </a:r>
            <a:endParaRPr/>
          </a:p>
        </p:txBody>
      </p:sp>
      <p:sp>
        <p:nvSpPr>
          <p:cNvPr id="400" name="Google Shape;400;p38"/>
          <p:cNvSpPr txBox="1"/>
          <p:nvPr/>
        </p:nvSpPr>
        <p:spPr>
          <a:xfrm>
            <a:off x="1026650" y="1307850"/>
            <a:ext cx="7356900" cy="3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</a:t>
            </a: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algorithm</a:t>
            </a: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declares two layers grid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Sources are initialized to 0 and obstacles are initialized to -1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algorithm recursively fill layer1 then layer2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Then the algorithm loop on the target pins and backtrack to the source producing a path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path is then initialized to 0 and is considered source points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algorithm keeps looping and connecting the target points with shortest point on the path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9"/>
          <p:cNvSpPr txBox="1"/>
          <p:nvPr/>
        </p:nvSpPr>
        <p:spPr>
          <a:xfrm>
            <a:off x="1330025" y="332500"/>
            <a:ext cx="4520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6" name="Google Shape;406;p39"/>
          <p:cNvSpPr txBox="1"/>
          <p:nvPr/>
        </p:nvSpPr>
        <p:spPr>
          <a:xfrm>
            <a:off x="1808025" y="1049475"/>
            <a:ext cx="67854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154550" y="3035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Technical Background</a:t>
            </a:r>
            <a:endParaRPr/>
          </a:p>
        </p:txBody>
      </p:sp>
      <p:sp>
        <p:nvSpPr>
          <p:cNvPr id="241" name="Google Shape;241;p19"/>
          <p:cNvSpPr txBox="1"/>
          <p:nvPr/>
        </p:nvSpPr>
        <p:spPr>
          <a:xfrm>
            <a:off x="529925" y="1319650"/>
            <a:ext cx="8478900" cy="40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Times New Roman"/>
              <a:buChar char="●"/>
            </a:pPr>
            <a:r>
              <a:rPr lang="en-GB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Lee 19</a:t>
            </a:r>
            <a:endParaRPr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Times New Roman"/>
              <a:buChar char="●"/>
            </a:pPr>
            <a:r>
              <a:rPr lang="en-GB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Lee ‘s </a:t>
            </a:r>
            <a:r>
              <a:rPr lang="en-GB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Algorithm</a:t>
            </a:r>
            <a:r>
              <a:rPr lang="en-GB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is a breadth-first search-based solution for maze routing problems. </a:t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Times New Roman"/>
              <a:buChar char="●"/>
            </a:pPr>
            <a:r>
              <a:rPr lang="en-GB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Pros</a:t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Times New Roman"/>
              <a:buChar char="○"/>
            </a:pPr>
            <a:r>
              <a:rPr lang="en-GB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always finds the best answer if one exists.</a:t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Times New Roman"/>
              <a:buChar char="●"/>
            </a:pPr>
            <a:r>
              <a:rPr lang="en-GB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Cons</a:t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Times New Roman"/>
              <a:buChar char="○"/>
            </a:pPr>
            <a:r>
              <a:rPr lang="en-GB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is slow and memory intensive.</a:t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Definition</a:t>
            </a:r>
            <a:endParaRPr/>
          </a:p>
        </p:txBody>
      </p:sp>
      <p:sp>
        <p:nvSpPr>
          <p:cNvPr id="247" name="Google Shape;247;p20"/>
          <p:cNvSpPr txBox="1"/>
          <p:nvPr/>
        </p:nvSpPr>
        <p:spPr>
          <a:xfrm>
            <a:off x="602650" y="1444325"/>
            <a:ext cx="81465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Given 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source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and target pins in same or different layer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Required to find shortest path from the target to the source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48" name="Google Shape;248;p20"/>
          <p:cNvGraphicFramePr/>
          <p:nvPr/>
        </p:nvGraphicFramePr>
        <p:xfrm>
          <a:off x="1430225" y="2571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T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49" name="Google Shape;249;p20"/>
          <p:cNvGraphicFramePr/>
          <p:nvPr/>
        </p:nvGraphicFramePr>
        <p:xfrm>
          <a:off x="4572000" y="2564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T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Implementation</a:t>
            </a:r>
            <a:endParaRPr/>
          </a:p>
        </p:txBody>
      </p:sp>
      <p:sp>
        <p:nvSpPr>
          <p:cNvPr id="255" name="Google Shape;255;p21"/>
          <p:cNvSpPr txBox="1"/>
          <p:nvPr/>
        </p:nvSpPr>
        <p:spPr>
          <a:xfrm>
            <a:off x="1309250" y="1215725"/>
            <a:ext cx="7356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Algorithm is mainly divided into two main steps: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Filling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Back Propagation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Filling</a:t>
            </a:r>
            <a:endParaRPr/>
          </a:p>
        </p:txBody>
      </p:sp>
      <p:sp>
        <p:nvSpPr>
          <p:cNvPr id="261" name="Google Shape;261;p22"/>
          <p:cNvSpPr txBox="1"/>
          <p:nvPr/>
        </p:nvSpPr>
        <p:spPr>
          <a:xfrm>
            <a:off x="1309250" y="1215725"/>
            <a:ext cx="73569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process used to assign costs to the different positions in the grid depending on how far from the source.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Restriction layer 1 :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Increment the cost by 1 in horizontal direction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Increment the cost by 10 in the vertical direction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Restriction layer 2: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Increment the cost by 10 in horizontal direction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Increment the cost by 1 in the vertical direction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Filling </a:t>
            </a:r>
            <a:r>
              <a:rPr lang="en-GB"/>
              <a:t>Algorithm</a:t>
            </a:r>
            <a:endParaRPr/>
          </a:p>
        </p:txBody>
      </p:sp>
      <p:sp>
        <p:nvSpPr>
          <p:cNvPr id="267" name="Google Shape;267;p23"/>
          <p:cNvSpPr txBox="1"/>
          <p:nvPr/>
        </p:nvSpPr>
        <p:spPr>
          <a:xfrm>
            <a:off x="1329925" y="1143000"/>
            <a:ext cx="7356900" cy="36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 have 9 different cases in which source can exist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68" name="Google Shape;268;p23"/>
          <p:cNvGraphicFramePr/>
          <p:nvPr/>
        </p:nvGraphicFramePr>
        <p:xfrm>
          <a:off x="1662525" y="1965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82850"/>
                <a:gridCol w="3828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69" name="Google Shape;269;p23"/>
          <p:cNvGraphicFramePr/>
          <p:nvPr/>
        </p:nvGraphicFramePr>
        <p:xfrm>
          <a:off x="1662513" y="237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828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70" name="Google Shape;270;p23"/>
          <p:cNvSpPr txBox="1"/>
          <p:nvPr/>
        </p:nvSpPr>
        <p:spPr>
          <a:xfrm>
            <a:off x="1527475" y="2919850"/>
            <a:ext cx="1205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Left top edge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71" name="Google Shape;271;p23"/>
          <p:cNvGraphicFramePr/>
          <p:nvPr/>
        </p:nvGraphicFramePr>
        <p:xfrm>
          <a:off x="2890300" y="238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45000"/>
                <a:gridCol w="3828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72" name="Google Shape;272;p23"/>
          <p:cNvGraphicFramePr/>
          <p:nvPr/>
        </p:nvGraphicFramePr>
        <p:xfrm>
          <a:off x="3235300" y="1985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828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73" name="Google Shape;273;p23"/>
          <p:cNvSpPr txBox="1"/>
          <p:nvPr/>
        </p:nvSpPr>
        <p:spPr>
          <a:xfrm>
            <a:off x="2890300" y="2919850"/>
            <a:ext cx="2826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Right bottom edge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74" name="Google Shape;274;p23"/>
          <p:cNvGraphicFramePr/>
          <p:nvPr/>
        </p:nvGraphicFramePr>
        <p:xfrm>
          <a:off x="4133475" y="1992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82850"/>
                <a:gridCol w="345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75" name="Google Shape;275;p23"/>
          <p:cNvGraphicFramePr/>
          <p:nvPr/>
        </p:nvGraphicFramePr>
        <p:xfrm>
          <a:off x="4516325" y="238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45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76" name="Google Shape;276;p23"/>
          <p:cNvSpPr txBox="1"/>
          <p:nvPr/>
        </p:nvSpPr>
        <p:spPr>
          <a:xfrm>
            <a:off x="4197925" y="2919850"/>
            <a:ext cx="1373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Right top edge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77" name="Google Shape;277;p23"/>
          <p:cNvGraphicFramePr/>
          <p:nvPr/>
        </p:nvGraphicFramePr>
        <p:xfrm>
          <a:off x="5436100" y="2388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45000"/>
                <a:gridCol w="4207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78" name="Google Shape;278;p23"/>
          <p:cNvGraphicFramePr/>
          <p:nvPr/>
        </p:nvGraphicFramePr>
        <p:xfrm>
          <a:off x="5436100" y="1992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45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79" name="Google Shape;279;p23"/>
          <p:cNvSpPr txBox="1"/>
          <p:nvPr/>
        </p:nvSpPr>
        <p:spPr>
          <a:xfrm>
            <a:off x="5436100" y="2919850"/>
            <a:ext cx="1205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Left bottom edge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80" name="Google Shape;280;p23"/>
          <p:cNvGraphicFramePr/>
          <p:nvPr/>
        </p:nvGraphicFramePr>
        <p:xfrm>
          <a:off x="1527475" y="3680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82850"/>
                <a:gridCol w="3828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81" name="Google Shape;281;p23"/>
          <p:cNvGraphicFramePr/>
          <p:nvPr/>
        </p:nvGraphicFramePr>
        <p:xfrm>
          <a:off x="1527475" y="3278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828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82" name="Google Shape;282;p23"/>
          <p:cNvGraphicFramePr/>
          <p:nvPr/>
        </p:nvGraphicFramePr>
        <p:xfrm>
          <a:off x="1527475" y="4096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828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83" name="Google Shape;283;p23"/>
          <p:cNvSpPr txBox="1"/>
          <p:nvPr/>
        </p:nvSpPr>
        <p:spPr>
          <a:xfrm>
            <a:off x="1527475" y="4576850"/>
            <a:ext cx="1205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Left edge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84" name="Google Shape;284;p23"/>
          <p:cNvGraphicFramePr/>
          <p:nvPr/>
        </p:nvGraphicFramePr>
        <p:xfrm>
          <a:off x="2871375" y="3687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63925"/>
                <a:gridCol w="4017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85" name="Google Shape;285;p23"/>
          <p:cNvGraphicFramePr/>
          <p:nvPr/>
        </p:nvGraphicFramePr>
        <p:xfrm>
          <a:off x="4434100" y="3278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82850"/>
                <a:gridCol w="3828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86" name="Google Shape;286;p23"/>
          <p:cNvGraphicFramePr/>
          <p:nvPr/>
        </p:nvGraphicFramePr>
        <p:xfrm>
          <a:off x="6641500" y="4026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82850"/>
                <a:gridCol w="3828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87" name="Google Shape;287;p23"/>
          <p:cNvGraphicFramePr/>
          <p:nvPr/>
        </p:nvGraphicFramePr>
        <p:xfrm>
          <a:off x="3235300" y="327502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40177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88" name="Google Shape;288;p23"/>
          <p:cNvGraphicFramePr/>
          <p:nvPr/>
        </p:nvGraphicFramePr>
        <p:xfrm>
          <a:off x="3235300" y="408897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40177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89" name="Google Shape;289;p23"/>
          <p:cNvSpPr txBox="1"/>
          <p:nvPr/>
        </p:nvSpPr>
        <p:spPr>
          <a:xfrm>
            <a:off x="2833475" y="4576850"/>
            <a:ext cx="1205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Right </a:t>
            </a: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edge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90" name="Google Shape;290;p23"/>
          <p:cNvGraphicFramePr/>
          <p:nvPr/>
        </p:nvGraphicFramePr>
        <p:xfrm>
          <a:off x="5199800" y="3275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82850"/>
              </a:tblGrid>
              <a:tr h="384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91" name="Google Shape;291;p23"/>
          <p:cNvGraphicFramePr/>
          <p:nvPr/>
        </p:nvGraphicFramePr>
        <p:xfrm>
          <a:off x="7407200" y="4026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828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92" name="Google Shape;292;p23"/>
          <p:cNvGraphicFramePr/>
          <p:nvPr/>
        </p:nvGraphicFramePr>
        <p:xfrm>
          <a:off x="4816950" y="36715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828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93" name="Google Shape;293;p23"/>
          <p:cNvGraphicFramePr/>
          <p:nvPr/>
        </p:nvGraphicFramePr>
        <p:xfrm>
          <a:off x="7024350" y="36598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82850"/>
              </a:tblGrid>
              <a:tr h="338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94" name="Google Shape;294;p23"/>
          <p:cNvSpPr txBox="1"/>
          <p:nvPr/>
        </p:nvSpPr>
        <p:spPr>
          <a:xfrm>
            <a:off x="4468075" y="4549800"/>
            <a:ext cx="1080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Top Edge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5" name="Google Shape;295;p23"/>
          <p:cNvSpPr txBox="1"/>
          <p:nvPr/>
        </p:nvSpPr>
        <p:spPr>
          <a:xfrm>
            <a:off x="6675475" y="4576850"/>
            <a:ext cx="1080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Bottom Edge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96" name="Google Shape;296;p23"/>
          <p:cNvGraphicFramePr/>
          <p:nvPr/>
        </p:nvGraphicFramePr>
        <p:xfrm>
          <a:off x="6939025" y="1973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82850"/>
                <a:gridCol w="380700"/>
                <a:gridCol w="3828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97" name="Google Shape;297;p23"/>
          <p:cNvGraphicFramePr/>
          <p:nvPr/>
        </p:nvGraphicFramePr>
        <p:xfrm>
          <a:off x="7321875" y="23541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80700"/>
              </a:tblGrid>
              <a:tr h="380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98" name="Google Shape;298;p23"/>
          <p:cNvGraphicFramePr/>
          <p:nvPr/>
        </p:nvGraphicFramePr>
        <p:xfrm>
          <a:off x="7321875" y="1584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{60FDE473-66AA-435B-97FA-2B8C10911C0D}</a:tableStyleId>
              </a:tblPr>
              <a:tblGrid>
                <a:gridCol w="3807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99" name="Google Shape;299;p23"/>
          <p:cNvSpPr txBox="1"/>
          <p:nvPr/>
        </p:nvSpPr>
        <p:spPr>
          <a:xfrm>
            <a:off x="6909525" y="2919850"/>
            <a:ext cx="1205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Middle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Filling Code</a:t>
            </a:r>
            <a:endParaRPr/>
          </a:p>
        </p:txBody>
      </p:sp>
      <p:sp>
        <p:nvSpPr>
          <p:cNvPr id="305" name="Google Shape;305;p24"/>
          <p:cNvSpPr txBox="1"/>
          <p:nvPr/>
        </p:nvSpPr>
        <p:spPr>
          <a:xfrm>
            <a:off x="1309250" y="1215725"/>
            <a:ext cx="73569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process of filling is done  using the 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function fill layer which takes the x value of the source, y-value of the source, grid and size of the grid.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Using if conditions it identifies in which case does the source exists.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Accordingly it fills it neighbours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function is called recursively for the neighbouring cells  to fill the grid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6" name="Google Shape;30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2622175"/>
            <a:ext cx="6743700" cy="241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Filling Second Layer</a:t>
            </a:r>
            <a:endParaRPr/>
          </a:p>
        </p:txBody>
      </p:sp>
      <p:sp>
        <p:nvSpPr>
          <p:cNvPr id="312" name="Google Shape;312;p25"/>
          <p:cNvSpPr txBox="1"/>
          <p:nvPr/>
        </p:nvSpPr>
        <p:spPr>
          <a:xfrm>
            <a:off x="1309250" y="1215725"/>
            <a:ext cx="73569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Filling Second Layer is done by a function fill_layer2 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function also 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uses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if conditions to  identify  in which case does the source exists.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It compares the value produced by the equation and the other value which is the sum of the fill cost of layer below + via cost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Assign the cell with the minimum cost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function is called recursively to fill the whole grid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3" name="Google Shape;31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7525" y="2785625"/>
            <a:ext cx="7772400" cy="219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